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</p:sldIdLst>
  <p:sldSz cy="5143500" cx="9144000"/>
  <p:notesSz cx="6858000" cy="9144000"/>
  <p:embeddedFontLst>
    <p:embeddedFont>
      <p:font typeface="Raleway"/>
      <p:regular r:id="rId77"/>
      <p:bold r:id="rId78"/>
      <p:italic r:id="rId79"/>
      <p:boldItalic r:id="rId80"/>
    </p:embeddedFont>
    <p:embeddedFont>
      <p:font typeface="Roboto"/>
      <p:regular r:id="rId81"/>
      <p:bold r:id="rId82"/>
      <p:italic r:id="rId83"/>
      <p:boldItalic r:id="rId84"/>
    </p:embeddedFont>
    <p:embeddedFont>
      <p:font typeface="Lato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8.xml"/><Relationship Id="rId86" Type="http://schemas.openxmlformats.org/officeDocument/2006/relationships/font" Target="fonts/Lato-bold.fntdata"/><Relationship Id="rId41" Type="http://schemas.openxmlformats.org/officeDocument/2006/relationships/slide" Target="slides/slide37.xml"/><Relationship Id="rId85" Type="http://schemas.openxmlformats.org/officeDocument/2006/relationships/font" Target="fonts/Lato-regular.fntdata"/><Relationship Id="rId44" Type="http://schemas.openxmlformats.org/officeDocument/2006/relationships/slide" Target="slides/slide40.xml"/><Relationship Id="rId88" Type="http://schemas.openxmlformats.org/officeDocument/2006/relationships/font" Target="fonts/Lato-boldItalic.fntdata"/><Relationship Id="rId43" Type="http://schemas.openxmlformats.org/officeDocument/2006/relationships/slide" Target="slides/slide39.xml"/><Relationship Id="rId87" Type="http://schemas.openxmlformats.org/officeDocument/2006/relationships/font" Target="fonts/Lato-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Raleway-boldItalic.fntdata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Raleway-regular.fntdata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Raleway-italic.fntdata"/><Relationship Id="rId34" Type="http://schemas.openxmlformats.org/officeDocument/2006/relationships/slide" Target="slides/slide30.xml"/><Relationship Id="rId78" Type="http://schemas.openxmlformats.org/officeDocument/2006/relationships/font" Target="fonts/Raleway-bold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artogram" TargetMode="External"/><Relationship Id="rId3" Type="http://schemas.openxmlformats.org/officeDocument/2006/relationships/hyperlink" Target="https://en.wikipedia.org/wiki/Cartogram" TargetMode="External"/><Relationship Id="rId4" Type="http://schemas.openxmlformats.org/officeDocument/2006/relationships/hyperlink" Target="https://www.anychart.com/chartopedia/chart-type/choropleth-map/" TargetMode="External"/><Relationship Id="rId5" Type="http://schemas.openxmlformats.org/officeDocument/2006/relationships/hyperlink" Target="https://www.anychart.com/chartopedia/chart-type/choropleth-map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ecdbetterlifeindex.org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cribblelive.com/blog/2012/07/27/45-ways-to-communicate-two-quantities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is.berkeley.edu/courses/cs294-10-fa14/wiki/images/a/ab/Lec294-10-20140908.pdf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junkcharts.typepad.com/" TargetMode="External"/><Relationship Id="rId3" Type="http://schemas.openxmlformats.org/officeDocument/2006/relationships/hyperlink" Target="https://docs.google.com/document/d/1liytujhtu4p7OKQAskOlsKgrUYv_0JZrlp6ifKV0f-4/edit" TargetMode="External"/><Relationship Id="rId4" Type="http://schemas.openxmlformats.org/officeDocument/2006/relationships/hyperlink" Target="http://www.vox.com/2016/5/17/11686328/bad-election-map" TargetMode="External"/><Relationship Id="rId10" Type="http://schemas.openxmlformats.org/officeDocument/2006/relationships/hyperlink" Target="https://fr.wikipedia.org/wiki/Congr%C3%A8s_des_%C3%89tats-Unis" TargetMode="External"/><Relationship Id="rId9" Type="http://schemas.openxmlformats.org/officeDocument/2006/relationships/hyperlink" Target="https://fr.wikipedia.org/wiki/Californie" TargetMode="External"/><Relationship Id="rId5" Type="http://schemas.openxmlformats.org/officeDocument/2006/relationships/hyperlink" Target="https://public.tableau.com/en-us/s/blog/2016/10/7-data-viz-tips-medias-election-visualizations" TargetMode="External"/><Relationship Id="rId6" Type="http://schemas.openxmlformats.org/officeDocument/2006/relationships/hyperlink" Target="https://fr.wikipedia.org/wiki/Chambre_des_repr%C3%A9sentants_des_%C3%89tats-Unis" TargetMode="External"/><Relationship Id="rId7" Type="http://schemas.openxmlformats.org/officeDocument/2006/relationships/hyperlink" Target="https://fr.wikipedia.org/wiki/S%C3%A9nat_des_%C3%89tats-Unis" TargetMode="External"/><Relationship Id="rId8" Type="http://schemas.openxmlformats.org/officeDocument/2006/relationships/hyperlink" Target="https://fr.wikipedia.org/wiki/Washington,_DC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991ee548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991ee548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dfa3de82_1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dfa3de82_1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densité des points permet d’identifier d’ou viennent les votes.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991ee54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991ee54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dfa3de82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dfa3de82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 Jazeera provides two views of the election results data: a cartographic map (or a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cartogram</a:t>
            </a:r>
            <a:r>
              <a:rPr lang="en">
                <a:solidFill>
                  <a:schemeClr val="dk1"/>
                </a:solidFill>
              </a:rPr>
              <a:t>) and a traditional geographic,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choropleth map</a:t>
            </a:r>
            <a:r>
              <a:rPr lang="en">
                <a:solidFill>
                  <a:schemeClr val="dk1"/>
                </a:solidFill>
              </a:rPr>
              <a:t>. Click on a state while exploring Al Jazeera’s election maps and you’ll see the latest results for the respective state.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U.S. presidential election results</a:t>
            </a:r>
            <a:r>
              <a:rPr lang="en">
                <a:solidFill>
                  <a:schemeClr val="dk1"/>
                </a:solidFill>
              </a:rPr>
              <a:t> as currently shown on Al Jazeera: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dfa3de82_6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dfa3de82_6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8e615d1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8e615d1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meilleur mapping des états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e615d1e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e615d1e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991ee514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991ee514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8e615d1e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8e615d1e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38003d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38003d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dfa3de82_3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dfa3de82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8dfa3de82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8dfa3de82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dfa3de82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dfa3de82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dfa3de8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dfa3de8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dfa3de82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dfa3de82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dfa3de82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8dfa3de82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8dfa3de82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8dfa3de82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dfa3de82_1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8dfa3de82_1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dfa3de82_1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8dfa3de82_1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Exercice en classe: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relationships between sets of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something about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important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convincing argument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one like reading raw logs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spot outliers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missing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Communicate the 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cognitive processing necessary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8dfa3de82_1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8dfa3de82_1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and calculate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 about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and interaction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dfa3de82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dfa3de8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19/12 - un autre cours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16/12 -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97bd9663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97bd9663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Autre exemple : PCR en biologie.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97bd9663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97bd9663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 1854 cholera broke out in London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127 people near Broad Street died within 3 days 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616 people died within 30 days 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• “Miasma in the atmosphere” 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• Dr. John Snow was the first to link contaminated water to the outbreak of cholera 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• How did he do it? 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– he talked to local residents 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– identified a water pump as a likely source 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– used maps to illustrate his theory 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– convinced authorities to disable the pump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97bd9663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97bd9663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http://www.oecdbetterlifeindex.org/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8dfa3de82_1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8dfa3de82_1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http://www.scribblelive.com/blog/2012/07/27/45-ways-to-communicate-two-quantities/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dfa3de82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8dfa3de82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va utiliser la </a:t>
            </a:r>
            <a:r>
              <a:rPr b="1" lang="en"/>
              <a:t>vue</a:t>
            </a:r>
            <a:r>
              <a:rPr lang="en"/>
              <a:t> parce que c’est le sens le plus efficace.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aussi </a:t>
            </a:r>
            <a:r>
              <a:rPr b="1" lang="en"/>
              <a:t>l’interaction.</a:t>
            </a:r>
            <a:endParaRPr b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dfa3de82_6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8dfa3de82_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Alors on va commencer par des exemples: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e615d1e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e615d1e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e615d1ea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8e615d1ea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dfa3de82_1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dfa3de82_1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dfa3de82_1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dfa3de82_1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liées à des phénomènes physiques ou biologiques : mapping clairs.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8dfa3de82_3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8dfa3de82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8dfa3de82_1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8dfa3de82_1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abstraites, pas de mapping clair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dfa3de82_1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dfa3de82_1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Tâches spécifiques (analyse) + traitement de données.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paper visual analytics de chaine de montage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dfa3de82_1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dfa3de82_1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dfa3de82_6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dfa3de82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97bd9663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97bd9663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http://vis.berkeley.edu/courses/cs294-10-fa14/wiki/images/a/ab/Lec294-10-20140908.pdf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97bd9663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397bd9663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97bd9663_4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97bd9663_4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97bd9663_4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97bd9663_4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97bd9663_4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97bd9663_4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97bd9663_4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397bd9663_4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est au niveau d’un item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97bd9663_4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97bd9663_4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Exercice en classe: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relationships between sets of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something about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important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convincing argument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one like reading raw logs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spot outliers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missing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Communicate the 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cognitive processing necessary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97bd9663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97bd9663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Exo en classe: ouvrir un tableau excel et demander de classifier les données.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-&gt; notion d’index : données unique lien avec DB. (p26 de Munzner)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8dfa3de8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8dfa3de8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97bd9663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97bd9663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97bd9663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397bd9663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 en classe: ouvrir un tableau excel et demander de classifier les données.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-&gt; notion d’index : données unique lien avec DB. (p26 de Munzner)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Nominal : Abbreviation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Ordinal : Direction (discutable) mais on peut condidérer un ordre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 : Année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 : presque toutes les données de vote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97bd9663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397bd9663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dfa3de82_10_10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dfa3de82_1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615d1ea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615d1ea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97bd966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397bd966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97bd966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397bd966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dfa3de82_10_10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dfa3de82_1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dfa3de8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8dfa3de8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http://junkcharts.typepad.com/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https://docs.google.com/document/d/1liytujhtu4p7OKQAskOlsKgrUYv_0JZrlp6ifKV0f-4/edit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 des élections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http://www.vox.com/2016/5/17/11686328/bad-election-map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https://public.tableau.com/en-us/s/blog/2016/10/7-data-viz-tips-medias-election-visualizations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Chacun des cinquante États élit un nombre de « grands électeurs » égal au nombre de ses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Représentants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et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Sénateurs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soit un total de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538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(100 au titre du Sénat, 435 au titre de la Chambre des représentants, 3 pour le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District fédéral de Columbia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).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L’État le plus peuplé, la </a:t>
            </a:r>
            <a:r>
              <a:rPr b="1"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Californie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, dispose de 55 votes, alors que les 8 États les moins peuplés n’en ont que 3 chacun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. Les partis politiques nomment leurs listes de grands électeurs lors des conventions politiques d'États. Un grand électeur ne peut faire partie du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Congrès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ou être membre d'un bureau fédéral.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8dfa3de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8dfa3de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97bd9663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97bd9663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8e615d1ea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8e615d1ea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8e615d1ea_3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8e615d1ea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8dfa3de8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8dfa3de8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8dfa3de8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8dfa3de8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8dfa3de82_10_10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8dfa3de82_1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8dfa3de8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8dfa3de8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8dfa3de82_1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8dfa3de82_1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8dfa3de82_1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8dfa3de82_1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991ee514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991ee514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8dfa3de82_1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8dfa3de82_1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8dfa3de8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8dfa3de8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397bd9663_4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397bd9663_4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991ee548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991ee548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991ee514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991ee514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lyondataviz.github.io/teaching/lyon1-m2/2023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lickr.com/photos/idvsolutions/8182119174/sizes/k/in/photostream/" TargetMode="External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hyperlink" Target="https://ig.ft.com/us-election-2020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://graphics.wsj.com/elections/2016/2016-electoral-college-map-predictions/" TargetMode="External"/><Relationship Id="rId5" Type="http://schemas.openxmlformats.org/officeDocument/2006/relationships/hyperlink" Target="https://interactive.aljazeera.com/aje/live-results-us-election-day-2020/index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elections.nytimes.com/2012/ratings/electoral-maphttp://elections.nytimes.com/2012/ratings/electoral-map" TargetMode="External"/><Relationship Id="rId4" Type="http://schemas.openxmlformats.org/officeDocument/2006/relationships/hyperlink" Target="https://www.wsj.com/election-results-2020/" TargetMode="External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kristw/gridmap-layout-usa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edium.com/@kristw/whose-grid-map-is-better-quality-metrics-for-grid-map-layouts-e3d6075d9e80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hyperlink" Target="https://www.anychart.com/blog/2020/11/06/election-maps-us-vote-live-result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projects.fivethirtyeight.com/2016-election-forecast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ericson.net/content/2011/10/when-maps-shouldnt-be-map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ijoc.org/index.php/ijoc/article/view/1369/745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://www.forbes.com/sites/gilpress/2013/05/09/a-very-short-history-of-big-data/2/#25d602291af0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en.wikipedia.org/wiki/Anscombe%27s_quartet" TargetMode="External"/><Relationship Id="rId4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n.wikipedia.org/wiki/Anscombe%27s_quartet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lyondataviz.github.io/teaching/lyon1-m2/2023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Relationship Id="rId4" Type="http://schemas.openxmlformats.org/officeDocument/2006/relationships/hyperlink" Target="http://www.purephoto.com/MikeKelley/art/80930" TargetMode="External"/><Relationship Id="rId5" Type="http://schemas.openxmlformats.org/officeDocument/2006/relationships/hyperlink" Target="http://shop.gestalten.com/photoviz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fr.wikipedia.org/wiki/%C3%89pid%C3%A9mie_de_chol%C3%A9ra_de_Broad_Street_(1854)" TargetMode="External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oecdbetterlifeindex.org/" TargetMode="External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bloomberg.com/graphics/2015-whats-warming-the-world/" TargetMode="External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jpg"/><Relationship Id="rId4" Type="http://schemas.openxmlformats.org/officeDocument/2006/relationships/hyperlink" Target="https://www.nsf.gov/discoveries/disc_images.jsp?cntn_id=114322&amp;org=NS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hyperlink" Target="https://www.computer.org/csdl/trans/tg/preprint/07536610-abs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oo.gl/5bPs9s" TargetMode="External"/><Relationship Id="rId4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oo.gl/5bPs9s" TargetMode="External"/><Relationship Id="rId4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lyondataviz.github.io/teaching/lyon1-m2/2023/tp1.html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nytimes.com/interactive/2020/10/30/opinion/election-results-maps.html" TargetMode="External"/><Relationship Id="rId4" Type="http://schemas.openxmlformats.org/officeDocument/2006/relationships/image" Target="../media/image43.png"/><Relationship Id="rId5" Type="http://schemas.openxmlformats.org/officeDocument/2006/relationships/hyperlink" Target="https://www.nytimes.com/interactive/2020/10/30/opinion/election-results-maps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6V-hs5RWYIjs8nwPeU3eJCFsHZO0th_6/view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à </a:t>
            </a:r>
            <a:br>
              <a:rPr lang="en"/>
            </a:br>
            <a:r>
              <a:rPr lang="en"/>
              <a:t>la visualisation </a:t>
            </a:r>
            <a:br>
              <a:rPr lang="en"/>
            </a:br>
            <a:r>
              <a:rPr lang="en"/>
              <a:t>de données</a:t>
            </a:r>
            <a:endParaRPr/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https://lyondataviz.github.io/teaching/lyon1-m2/2023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16"/>
            <a:ext cx="9144000" cy="5103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1797017" y="4295150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https://www.flickr.com/photos/idvsolutions/8182119174/sizes/k/in/photostream/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025" y="404425"/>
            <a:ext cx="5549950" cy="39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325" y="698400"/>
            <a:ext cx="6217301" cy="392122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305050" y="4388175"/>
            <a:ext cx="30000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https://ig.ft.com/us-election-2020/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775" y="0"/>
            <a:ext cx="5569500" cy="50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384862" y="4715725"/>
            <a:ext cx="6972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http://graphics.wsj.com/elections/2016/2016-electoral-college-map-predictions/</a:t>
            </a:r>
            <a:r>
              <a:rPr lang="en" sz="1000">
                <a:solidFill>
                  <a:srgbClr val="FFFFFF"/>
                </a:solidFill>
              </a:rPr>
              <a:t> 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28020" y="4226025"/>
            <a:ext cx="2896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https://interactive.aljazeera.com/aje/live-results-us-election-day-2020/index.html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1185200" y="4715725"/>
            <a:ext cx="722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http://elections.nytimes.com/2012/ratings/electoral-maphttp://elections.nytimes.com/2012/ratings/electoral-map</a:t>
            </a:r>
            <a:r>
              <a:rPr lang="en" sz="1000">
                <a:solidFill>
                  <a:srgbClr val="FFFFFF"/>
                </a:solidFill>
              </a:rPr>
              <a:t> 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430892" y="4295150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https://www.wsj.com/election-results-2020/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/>
          </a:p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5">
            <a:alphaModFix/>
          </a:blip>
          <a:srcRect b="4816" l="0" r="0" t="0"/>
          <a:stretch/>
        </p:blipFill>
        <p:spPr>
          <a:xfrm>
            <a:off x="3104325" y="276225"/>
            <a:ext cx="5605449" cy="431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1785200" y="4226025"/>
            <a:ext cx="693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https://github.com/kristw/gridmap-layout-usa</a:t>
            </a:r>
            <a:r>
              <a:rPr lang="en" sz="1000"/>
              <a:t> </a:t>
            </a:r>
            <a:endParaRPr sz="1000"/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465" y="252425"/>
            <a:ext cx="5397725" cy="36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39481" y="4688750"/>
            <a:ext cx="83886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Different US map layouts from six publishers. Black border = invalid neighbors, Thick orange line = misdirection, Curve line = missing neighbors.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https://medium.com/@kristw/whose-grid-map-is-better-quality-metrics-for-grid-map-layouts-e3d6075d9e80</a:t>
            </a:r>
            <a:endParaRPr sz="1000"/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03" y="518225"/>
            <a:ext cx="8189550" cy="41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050" y="446000"/>
            <a:ext cx="6827899" cy="42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1078925" y="4738100"/>
            <a:ext cx="54312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https://www.anychart.com/blog/2020/11/06/election-maps-us-vote-live-results/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idx="4294967295" type="body"/>
          </p:nvPr>
        </p:nvSpPr>
        <p:spPr>
          <a:xfrm>
            <a:off x="1656424" y="4688750"/>
            <a:ext cx="7060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http://projects.fivethirtyeight.com/2016-election-forecast/</a:t>
            </a:r>
            <a:r>
              <a:rPr lang="en" sz="1000"/>
              <a:t> </a:t>
            </a:r>
            <a:endParaRPr sz="1000"/>
          </a:p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4">
            <a:alphaModFix/>
          </a:blip>
          <a:srcRect b="0" l="0" r="0" t="2903"/>
          <a:stretch/>
        </p:blipFill>
        <p:spPr>
          <a:xfrm>
            <a:off x="1717225" y="236750"/>
            <a:ext cx="5831125" cy="20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7213" y="2228050"/>
            <a:ext cx="5709552" cy="234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2"/>
          <p:cNvSpPr txBox="1"/>
          <p:nvPr/>
        </p:nvSpPr>
        <p:spPr>
          <a:xfrm>
            <a:off x="1019250" y="1071750"/>
            <a:ext cx="710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http://www.ericson.net/content/2011/10/when-maps-shouldnt-be-maps/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85" name="Google Shape;85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Présentation du cours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Pourquoi visualiser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Qu’est ce que la visualisation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de données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graphiques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+ visualisation pipeline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Un classique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221" name="Google Shape;221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Présentation du cours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Pourquoi visualiser 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Qu’est ce que la visualisation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de données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graphiques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+ visualisation pipeline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Un classique</a:t>
            </a:r>
            <a:endParaRPr/>
          </a:p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Explosion des données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Neuman, Park et Panek, 2012.</a:t>
            </a:r>
            <a:br>
              <a:rPr lang="en"/>
            </a:br>
            <a:r>
              <a:rPr lang="en"/>
              <a:t>Tracking the Flow of Information into the Home: An Empirical Assessment of the Digital Revolution in the U.S. from 1960–2005.</a:t>
            </a:r>
            <a:br>
              <a:rPr lang="en"/>
            </a:br>
            <a:r>
              <a:rPr lang="en" sz="1000" u="sng">
                <a:solidFill>
                  <a:schemeClr val="hlink"/>
                </a:solidFill>
                <a:hlinkClick r:id="rId3"/>
              </a:rPr>
              <a:t>http://ijoc.org/index.php/ijoc/article/view/1369/745</a:t>
            </a:r>
            <a:r>
              <a:rPr lang="en"/>
              <a:t> </a:t>
            </a:r>
            <a:endParaRPr/>
          </a:p>
        </p:txBody>
      </p:sp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325" y="697350"/>
            <a:ext cx="6448150" cy="37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3747150" y="4653000"/>
            <a:ext cx="5396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http://www.forbes.com/sites/gilpress/2013/05/09/a-very-short-history-of-big-data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Explosion de la quantité de données</a:t>
            </a:r>
            <a:endParaRPr sz="2600"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 faire sens des données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 utiliser ces données </a:t>
            </a:r>
            <a:br>
              <a:rPr lang="en"/>
            </a:br>
            <a:r>
              <a:rPr lang="en"/>
              <a:t>dans les processus de décision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 ne pas être surchargé 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Défi</a:t>
            </a:r>
            <a:r>
              <a:rPr lang="en"/>
              <a:t>: transformer les données en connaissance (découverte, compréhension) pour qu’elles deviennent utiles</a:t>
            </a:r>
            <a:endParaRPr/>
          </a:p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6"/>
          <p:cNvSpPr txBox="1"/>
          <p:nvPr>
            <p:ph type="title"/>
          </p:nvPr>
        </p:nvSpPr>
        <p:spPr>
          <a:xfrm>
            <a:off x="490250" y="488250"/>
            <a:ext cx="592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b="0" i="1" lang="en" sz="2400"/>
              <a:t>What information consumes is rather obvious: it consumes the attention of its recipients. Hence a wealth of information creates a poverty of attention, and a need to allocate that attention efficiently among the overabundance of information sources that might consume it.</a:t>
            </a:r>
            <a:r>
              <a:rPr lang="en" sz="2400"/>
              <a:t>”</a:t>
            </a:r>
            <a:endParaRPr sz="2400"/>
          </a:p>
        </p:txBody>
      </p:sp>
      <p:sp>
        <p:nvSpPr>
          <p:cNvPr id="245" name="Google Shape;245;p36"/>
          <p:cNvSpPr txBox="1"/>
          <p:nvPr/>
        </p:nvSpPr>
        <p:spPr>
          <a:xfrm>
            <a:off x="607225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98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FFFFF"/>
                </a:solidFill>
              </a:rPr>
              <a:t>Herb Simon</a:t>
            </a:r>
            <a:endParaRPr sz="1450">
              <a:solidFill>
                <a:srgbClr val="FFFFFF"/>
              </a:solidFill>
            </a:endParaRPr>
          </a:p>
          <a:p>
            <a:pPr indent="698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as quoted by Hal Varian</a:t>
            </a:r>
            <a:endParaRPr sz="1200">
              <a:solidFill>
                <a:srgbClr val="FFFFFF"/>
              </a:solidFill>
            </a:endParaRPr>
          </a:p>
          <a:p>
            <a:pPr indent="698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Scientific American</a:t>
            </a:r>
            <a:endParaRPr sz="1200">
              <a:solidFill>
                <a:srgbClr val="FFFFFF"/>
              </a:solidFill>
            </a:endParaRPr>
          </a:p>
          <a:p>
            <a:pPr indent="698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September 1995 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Traiter les données : </a:t>
            </a:r>
            <a:br>
              <a:rPr lang="en"/>
            </a:br>
            <a:r>
              <a:rPr lang="en"/>
              <a:t>où l’ordinateur est plus efficace ?</a:t>
            </a:r>
            <a:endParaRPr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2410100" y="1958525"/>
            <a:ext cx="6321600" cy="26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bien définie, sur des données </a:t>
            </a:r>
            <a:r>
              <a:rPr lang="en"/>
              <a:t>connues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Quel est le taux de chômage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Quel gène mute fréquemment </a:t>
            </a:r>
            <a:br>
              <a:rPr lang="en"/>
            </a:br>
            <a:r>
              <a:rPr lang="en"/>
              <a:t>sur tel ensemble de patients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Décisions doivent être faites en un minimum de temps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High-frequency trading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Détection de défaut sur une chaîne d’assemblage </a:t>
            </a:r>
            <a:endParaRPr/>
          </a:p>
        </p:txBody>
      </p:sp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Traiter les données : </a:t>
            </a:r>
            <a:br>
              <a:rPr lang="en"/>
            </a:br>
            <a:r>
              <a:rPr lang="en" sz="2800"/>
              <a:t>où l’humain est il plus performant ?</a:t>
            </a:r>
            <a:endParaRPr sz="2800"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2410100" y="1939500"/>
            <a:ext cx="6321600" cy="26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 les questions ne sont pas bien définies (exploration)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Quelle combinaison de gènes peut être </a:t>
            </a:r>
            <a:br>
              <a:rPr lang="en"/>
            </a:br>
            <a:r>
              <a:rPr lang="en"/>
              <a:t>associée à un cancer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Quand les résultats peuvent donner lieu </a:t>
            </a:r>
            <a:br>
              <a:rPr lang="en"/>
            </a:br>
            <a:r>
              <a:rPr lang="en"/>
              <a:t>à plusieurs interprétations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Quelle est la relation entre l’emploi et </a:t>
            </a:r>
            <a:br>
              <a:rPr lang="en"/>
            </a:br>
            <a:r>
              <a:rPr lang="en"/>
              <a:t>la politique industrielle d’un pays?	</a:t>
            </a:r>
            <a:endParaRPr/>
          </a:p>
        </p:txBody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226075" y="357800"/>
            <a:ext cx="2808000" cy="18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 ne pas s’appuyer que sur l’analyse de données ?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226075" y="2494850"/>
            <a:ext cx="2808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Quartet d'Anscombe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https://en.wikipedia.org/wiki/Anscombe%27s_quartet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See original image" id="267" name="Google Shape;267;p39"/>
          <p:cNvPicPr preferRelativeResize="0"/>
          <p:nvPr/>
        </p:nvPicPr>
        <p:blipFill rotWithShape="1">
          <a:blip r:embed="rId4">
            <a:alphaModFix/>
          </a:blip>
          <a:srcRect b="21652" l="5130" r="556" t="4295"/>
          <a:stretch/>
        </p:blipFill>
        <p:spPr>
          <a:xfrm>
            <a:off x="3683100" y="447450"/>
            <a:ext cx="5267250" cy="308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9"/>
          <p:cNvGrpSpPr/>
          <p:nvPr/>
        </p:nvGrpSpPr>
        <p:grpSpPr>
          <a:xfrm>
            <a:off x="3753175" y="3623425"/>
            <a:ext cx="4751700" cy="1458925"/>
            <a:chOff x="7515325" y="3667625"/>
            <a:chExt cx="4751700" cy="1458925"/>
          </a:xfrm>
        </p:grpSpPr>
        <p:sp>
          <p:nvSpPr>
            <p:cNvPr id="269" name="Google Shape;269;p39"/>
            <p:cNvSpPr txBox="1"/>
            <p:nvPr/>
          </p:nvSpPr>
          <p:spPr>
            <a:xfrm>
              <a:off x="7515325" y="3667625"/>
              <a:ext cx="4751700" cy="13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Statistiques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Moyenne </a:t>
              </a:r>
              <a:br>
                <a:rPr lang="en"/>
              </a:br>
              <a:r>
                <a:rPr lang="en"/>
                <a:t>	x: 9	y: 7.50</a:t>
              </a:r>
              <a:br>
                <a:rPr lang="en"/>
              </a:br>
              <a:r>
                <a:rPr lang="en"/>
                <a:t>Variance </a:t>
              </a:r>
              <a:endParaRPr/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x: 11 y: 4.122 </a:t>
              </a:r>
              <a:endParaRPr/>
            </a:p>
          </p:txBody>
        </p:sp>
        <p:sp>
          <p:nvSpPr>
            <p:cNvPr id="270" name="Google Shape;270;p39"/>
            <p:cNvSpPr txBox="1"/>
            <p:nvPr/>
          </p:nvSpPr>
          <p:spPr>
            <a:xfrm>
              <a:off x="9739525" y="3936450"/>
              <a:ext cx="2451300" cy="11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Corrélation </a:t>
              </a:r>
              <a:endParaRPr/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 – y: 0.816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Régression linéaire: </a:t>
              </a:r>
              <a:endParaRPr/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 = 3.00 + 0.500x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226075" y="357800"/>
            <a:ext cx="2808000" cy="18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 ne pas s’appuyer que sur l’analyse de données ?</a:t>
            </a:r>
            <a:endParaRPr/>
          </a:p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226075" y="2494850"/>
            <a:ext cx="28080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Quartet d'Anscombe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https://en.wikipedia.org/wiki/Anscombe%27s_quartet</a:t>
            </a:r>
            <a:r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277" name="Google Shape;277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See original image"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625" y="524275"/>
            <a:ext cx="5882550" cy="42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 visualiser ?</a:t>
            </a:r>
            <a:endParaRPr/>
          </a:p>
        </p:txBody>
      </p:sp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Exercice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Brainstorming sur l’utilité </a:t>
            </a:r>
            <a:br>
              <a:rPr lang="en"/>
            </a:br>
            <a:r>
              <a:rPr lang="en"/>
              <a:t>de la visualisation de données.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binome</a:t>
            </a:r>
            <a:br>
              <a:rPr lang="en"/>
            </a:br>
            <a:r>
              <a:rPr lang="en"/>
              <a:t> 3 minutes</a:t>
            </a:r>
            <a:br>
              <a:rPr lang="en"/>
            </a:br>
            <a:r>
              <a:rPr lang="en"/>
              <a:t>5 raisons</a:t>
            </a:r>
            <a:endParaRPr/>
          </a:p>
        </p:txBody>
      </p:sp>
      <p:sp>
        <p:nvSpPr>
          <p:cNvPr id="285" name="Google Shape;28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type="title"/>
          </p:nvPr>
        </p:nvSpPr>
        <p:spPr>
          <a:xfrm>
            <a:off x="310975" y="575950"/>
            <a:ext cx="2014800" cy="19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 trois raisons </a:t>
            </a:r>
            <a:br>
              <a:rPr lang="en" sz="2400"/>
            </a:br>
            <a:r>
              <a:rPr lang="en" sz="2400"/>
              <a:t>de la visualisation </a:t>
            </a:r>
            <a:endParaRPr sz="2400"/>
          </a:p>
        </p:txBody>
      </p:sp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2410100" y="655825"/>
            <a:ext cx="6321600" cy="3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Enregistrer de l’information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Plan, photo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Faciliter le raisonnement sur de l’information (analyser)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Analyser et calculer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Raisonner sur les 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et interaction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Transmettre de l’information (présenter)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Partager et persuader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Collaborer et itérer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Mettre en avant un aspect des données </a:t>
            </a:r>
            <a:endParaRPr/>
          </a:p>
        </p:txBody>
      </p:sp>
      <p:sp>
        <p:nvSpPr>
          <p:cNvPr id="292" name="Google Shape;292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Déroulé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9500" y="1846800"/>
            <a:ext cx="27651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https://lyondataviz.github.io/teaching/lyon1-m2/2023</a:t>
            </a:r>
            <a:r>
              <a:rPr lang="en"/>
              <a:t> 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510550" y="662750"/>
            <a:ext cx="5221200" cy="42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15/1</a:t>
            </a:r>
            <a:r>
              <a:rPr lang="en" sz="1400"/>
              <a:t>1      Introduction</a:t>
            </a:r>
            <a:r>
              <a:rPr lang="en" sz="1400"/>
              <a:t> à la visualisation de données		(3h)</a:t>
            </a:r>
            <a:br>
              <a:rPr lang="en" sz="1400"/>
            </a:br>
            <a:r>
              <a:rPr lang="en" sz="1400"/>
              <a:t>	       </a:t>
            </a:r>
            <a:r>
              <a:rPr lang="en" sz="1000"/>
              <a:t>Critique + Cours + TP </a:t>
            </a:r>
            <a:r>
              <a:rPr lang="en" sz="1400"/>
              <a:t>	</a:t>
            </a:r>
            <a:br>
              <a:rPr lang="en" sz="1400"/>
            </a:br>
            <a:r>
              <a:rPr lang="en" sz="1400"/>
              <a:t>21</a:t>
            </a:r>
            <a:r>
              <a:rPr lang="en" sz="1400"/>
              <a:t>/11      Introduction à D3 + Visualisation Temporelle	(3h)</a:t>
            </a:r>
            <a:br>
              <a:rPr lang="en" sz="1400"/>
            </a:br>
            <a:r>
              <a:rPr lang="en" sz="1000"/>
              <a:t>Distance</a:t>
            </a:r>
            <a:r>
              <a:rPr lang="en" sz="1400"/>
              <a:t>       </a:t>
            </a:r>
            <a:r>
              <a:rPr lang="en" sz="1000"/>
              <a:t>Critique + Cours + TP + Mise en route projet</a:t>
            </a:r>
            <a:r>
              <a:rPr lang="en" sz="1400"/>
              <a:t>    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-</a:t>
            </a:r>
            <a:br>
              <a:rPr lang="en" sz="1400"/>
            </a:br>
            <a:r>
              <a:rPr lang="en" sz="1400">
                <a:highlight>
                  <a:schemeClr val="lt1"/>
                </a:highlight>
              </a:rPr>
              <a:t>05/12</a:t>
            </a:r>
            <a:r>
              <a:rPr lang="en" sz="1400"/>
              <a:t>      </a:t>
            </a:r>
            <a:r>
              <a:rPr lang="en" sz="1400"/>
              <a:t>Visualisation Spatiale					(3h)</a:t>
            </a:r>
            <a:br>
              <a:rPr lang="en" sz="1400"/>
            </a:br>
            <a:r>
              <a:rPr lang="en" sz="1000"/>
              <a:t>Distance</a:t>
            </a:r>
            <a:r>
              <a:rPr lang="en" sz="1400"/>
              <a:t>       </a:t>
            </a:r>
            <a:r>
              <a:rPr lang="en" sz="1000"/>
              <a:t>Cours + TP</a:t>
            </a:r>
            <a:br>
              <a:rPr lang="en" sz="1400"/>
            </a:br>
            <a:r>
              <a:rPr lang="en" sz="1400"/>
              <a:t>13/12      Design de visualisation					(3h)</a:t>
            </a:r>
            <a:br>
              <a:rPr lang="en" sz="1400"/>
            </a:br>
            <a:r>
              <a:rPr lang="en" sz="1400"/>
              <a:t>	       </a:t>
            </a:r>
            <a:r>
              <a:rPr lang="en" sz="1000"/>
              <a:t>Cours + Lancement Projet </a:t>
            </a:r>
            <a:br>
              <a:rPr lang="en" sz="1400"/>
            </a:br>
            <a:r>
              <a:rPr lang="en" sz="1400"/>
              <a:t>13</a:t>
            </a:r>
            <a:r>
              <a:rPr lang="en" sz="1400"/>
              <a:t>/12      Visualisation Graphe		 			(3h)</a:t>
            </a:r>
            <a:br>
              <a:rPr lang="en" sz="1400"/>
            </a:br>
            <a:r>
              <a:rPr lang="en" sz="1400"/>
              <a:t>	       </a:t>
            </a:r>
            <a:r>
              <a:rPr lang="en" sz="1000"/>
              <a:t>Cours + TP</a:t>
            </a:r>
            <a:br>
              <a:rPr lang="en" sz="1400"/>
            </a:br>
            <a:r>
              <a:rPr lang="en" sz="1400">
                <a:solidFill>
                  <a:srgbClr val="999999"/>
                </a:solidFill>
                <a:highlight>
                  <a:srgbClr val="FEFEFE"/>
                </a:highlight>
              </a:rPr>
              <a:t>19</a:t>
            </a:r>
            <a:r>
              <a:rPr lang="en" sz="1400">
                <a:solidFill>
                  <a:srgbClr val="999999"/>
                </a:solidFill>
                <a:highlight>
                  <a:srgbClr val="FEFEFE"/>
                </a:highlight>
              </a:rPr>
              <a:t>/12</a:t>
            </a:r>
            <a:r>
              <a:rPr lang="en" sz="1400">
                <a:solidFill>
                  <a:srgbClr val="999999"/>
                </a:solidFill>
              </a:rPr>
              <a:t>      Séance banalisée projet					(3h)</a:t>
            </a:r>
            <a:endParaRPr sz="1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09</a:t>
            </a:r>
            <a:r>
              <a:rPr lang="en" sz="1400"/>
              <a:t>/01      Visualisation Située						(3h)</a:t>
            </a:r>
            <a:br>
              <a:rPr lang="en" sz="1400"/>
            </a:br>
            <a:r>
              <a:rPr lang="en" sz="1400"/>
              <a:t>	       </a:t>
            </a:r>
            <a:r>
              <a:rPr lang="en" sz="1000"/>
              <a:t>Cours + Projet</a:t>
            </a:r>
            <a:br>
              <a:rPr lang="en" sz="1400"/>
            </a:br>
            <a:r>
              <a:rPr lang="en" sz="1400"/>
              <a:t>16/01      </a:t>
            </a:r>
            <a:r>
              <a:rPr lang="en" sz="1400"/>
              <a:t>Soutenance  projet</a:t>
            </a:r>
            <a:r>
              <a:rPr lang="en" sz="1400"/>
              <a:t>						(3h)</a:t>
            </a:r>
            <a:br>
              <a:rPr lang="en" sz="1400"/>
            </a:br>
            <a:r>
              <a:rPr lang="en" sz="1000"/>
              <a:t>Distance</a:t>
            </a:r>
            <a:br>
              <a:rPr lang="en" sz="1400"/>
            </a:br>
            <a:r>
              <a:rPr lang="en" sz="1400"/>
              <a:t>23/01      </a:t>
            </a:r>
            <a:r>
              <a:rPr lang="en" sz="1400"/>
              <a:t>Rendu et évaluation projet</a:t>
            </a:r>
            <a:r>
              <a:rPr lang="en" sz="1400"/>
              <a:t>					(3h)</a:t>
            </a:r>
            <a:br>
              <a:rPr lang="en" sz="1400"/>
            </a:br>
            <a:r>
              <a:rPr lang="en" sz="1000"/>
              <a:t>Distance</a:t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Enregistrer de l’information</a:t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9" name="Google Shape;299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original image"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200" y="1509025"/>
            <a:ext cx="5577500" cy="314396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3384150" y="4653050"/>
            <a:ext cx="4905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3B3E4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© </a:t>
            </a: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Mike Kelley</a:t>
            </a:r>
            <a:r>
              <a:rPr lang="en" sz="1100"/>
              <a:t> – Photoviz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http://shop.gestalten.com/photoviz.html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Faciliter le raisonnement</a:t>
            </a:r>
            <a:endParaRPr/>
          </a:p>
        </p:txBody>
      </p:sp>
      <p:sp>
        <p:nvSpPr>
          <p:cNvPr id="307" name="Google Shape;307;p44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Épidémie de Choléra à Londres (1854)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Analyse de données visuelle pour comprendre le problème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https://fr.wikipedia.org/wiki/%C3%89pid%C3%A9mie_de_chol%C3%A9ra_de_Broad_Street_(1854)</a:t>
            </a:r>
            <a:r>
              <a:rPr lang="en" sz="1000"/>
              <a:t> </a:t>
            </a:r>
            <a:endParaRPr sz="1000"/>
          </a:p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750" y="638900"/>
            <a:ext cx="5757950" cy="40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>
            <a:off x="4824925" y="4840300"/>
            <a:ext cx="2685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John Snow, 1854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Transmettre de l’information</a:t>
            </a:r>
            <a:endParaRPr/>
          </a:p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http://www.oecdbetterlifeindex.org/</a:t>
            </a:r>
            <a:r>
              <a:rPr lang="en" sz="1100"/>
              <a:t> </a:t>
            </a:r>
            <a:endParaRPr sz="1100"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500" y="920425"/>
            <a:ext cx="5939548" cy="33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 la visualisation </a:t>
            </a:r>
            <a:br>
              <a:rPr lang="en"/>
            </a:br>
            <a:r>
              <a:rPr lang="en"/>
              <a:t>est difficile ? </a:t>
            </a:r>
            <a:endParaRPr/>
          </a:p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Exercice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Visualiser les quantités suivantes :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3E3F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75 et 37</a:t>
            </a:r>
            <a:endParaRPr b="1" sz="2400">
              <a:solidFill>
                <a:srgbClr val="3D3E3F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46" title="m01C"/>
          <p:cNvPicPr preferRelativeResize="0"/>
          <p:nvPr/>
        </p:nvPicPr>
        <p:blipFill rotWithShape="1">
          <a:blip r:embed="rId3">
            <a:alphaModFix/>
          </a:blip>
          <a:srcRect b="0" l="0" r="0" t="15361"/>
          <a:stretch/>
        </p:blipFill>
        <p:spPr>
          <a:xfrm>
            <a:off x="5068550" y="3419650"/>
            <a:ext cx="3794400" cy="10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défi</a:t>
            </a:r>
            <a:endParaRPr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49425" y="1117813"/>
            <a:ext cx="1962150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7"/>
          <p:cNvSpPr/>
          <p:nvPr/>
        </p:nvSpPr>
        <p:spPr>
          <a:xfrm>
            <a:off x="2558250" y="1589263"/>
            <a:ext cx="1328700" cy="1767300"/>
          </a:xfrm>
          <a:prstGeom prst="can">
            <a:avLst>
              <a:gd fmla="val 25000" name="adj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Données: </a:t>
            </a:r>
            <a:br>
              <a:rPr lang="en"/>
            </a:br>
            <a:r>
              <a:rPr lang="en" sz="1000"/>
              <a:t>Livres, </a:t>
            </a:r>
            <a:br>
              <a:rPr lang="en" sz="1000"/>
            </a:br>
            <a:r>
              <a:rPr lang="en" sz="1000"/>
              <a:t>Web,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Capteurs,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Gens,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Finance,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Sports.</a:t>
            </a:r>
            <a:r>
              <a:rPr lang="en" sz="1000"/>
              <a:t>..</a:t>
            </a:r>
            <a:endParaRPr sz="1000"/>
          </a:p>
        </p:txBody>
      </p:sp>
      <p:grpSp>
        <p:nvGrpSpPr>
          <p:cNvPr id="335" name="Google Shape;335;p47"/>
          <p:cNvGrpSpPr/>
          <p:nvPr/>
        </p:nvGrpSpPr>
        <p:grpSpPr>
          <a:xfrm>
            <a:off x="4146625" y="1995888"/>
            <a:ext cx="2472300" cy="1604713"/>
            <a:chOff x="2731925" y="2797150"/>
            <a:chExt cx="2472300" cy="1604713"/>
          </a:xfrm>
        </p:grpSpPr>
        <p:cxnSp>
          <p:nvCxnSpPr>
            <p:cNvPr id="336" name="Google Shape;336;p47"/>
            <p:cNvCxnSpPr/>
            <p:nvPr/>
          </p:nvCxnSpPr>
          <p:spPr>
            <a:xfrm flipH="1" rot="10800000">
              <a:off x="2801525" y="2797150"/>
              <a:ext cx="2333100" cy="8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7" name="Google Shape;337;p47"/>
            <p:cNvSpPr txBox="1"/>
            <p:nvPr/>
          </p:nvSpPr>
          <p:spPr>
            <a:xfrm>
              <a:off x="2731925" y="2900963"/>
              <a:ext cx="2472300" cy="15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3937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Vision : 100 MB/s</a:t>
              </a:r>
              <a:endParaRPr sz="1500"/>
            </a:p>
            <a:p>
              <a:pPr indent="3937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Audition : &lt;100 b/s</a:t>
              </a:r>
              <a:endParaRPr sz="1500"/>
            </a:p>
            <a:p>
              <a:pPr indent="3937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Toucher</a:t>
              </a:r>
              <a:endParaRPr sz="1500"/>
            </a:p>
            <a:p>
              <a:pPr indent="3937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Odorat</a:t>
              </a:r>
              <a:endParaRPr sz="1500"/>
            </a:p>
            <a:p>
              <a:pPr indent="3937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Goût</a:t>
              </a:r>
              <a:endParaRPr sz="1500"/>
            </a:p>
          </p:txBody>
        </p:sp>
      </p:grpSp>
      <p:sp>
        <p:nvSpPr>
          <p:cNvPr id="338" name="Google Shape;338;p47"/>
          <p:cNvSpPr/>
          <p:nvPr/>
        </p:nvSpPr>
        <p:spPr>
          <a:xfrm>
            <a:off x="4155500" y="3600613"/>
            <a:ext cx="2454550" cy="425075"/>
          </a:xfrm>
          <a:custGeom>
            <a:rect b="b" l="l" r="r" t="t"/>
            <a:pathLst>
              <a:path extrusionOk="0" h="17003" w="98182">
                <a:moveTo>
                  <a:pt x="98182" y="0"/>
                </a:moveTo>
                <a:cubicBezTo>
                  <a:pt x="93266" y="2599"/>
                  <a:pt x="81116" y="13133"/>
                  <a:pt x="68685" y="15591"/>
                </a:cubicBezTo>
                <a:cubicBezTo>
                  <a:pt x="56254" y="18049"/>
                  <a:pt x="35045" y="16995"/>
                  <a:pt x="23597" y="14748"/>
                </a:cubicBezTo>
                <a:cubicBezTo>
                  <a:pt x="12150" y="12501"/>
                  <a:pt x="3933" y="4214"/>
                  <a:pt x="0" y="2107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344" name="Google Shape;344;p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Présentation du cours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Pourquoi visualiser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Qu’est ce que la visualisation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de données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graphiques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+ visualisation pipeline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Un classique</a:t>
            </a:r>
            <a:endParaRPr/>
          </a:p>
        </p:txBody>
      </p:sp>
      <p:sp>
        <p:nvSpPr>
          <p:cNvPr id="345" name="Google Shape;345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319500" y="936600"/>
            <a:ext cx="2808000" cy="26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 différents types de visualisation :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Infographics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51" name="Google Shape;351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age" id="352" name="Google Shape;3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275" y="-300475"/>
            <a:ext cx="3601800" cy="113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type="title"/>
          </p:nvPr>
        </p:nvSpPr>
        <p:spPr>
          <a:xfrm>
            <a:off x="319500" y="936600"/>
            <a:ext cx="2808000" cy="26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 différents types de visualisation :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Storytelling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58" name="Google Shape;358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0"/>
          <p:cNvSpPr txBox="1"/>
          <p:nvPr/>
        </p:nvSpPr>
        <p:spPr>
          <a:xfrm>
            <a:off x="3127500" y="3991100"/>
            <a:ext cx="5142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http://www.bloomberg.com/graphics/2015-whats-warming-the-world/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360" name="Google Shape;3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250" y="1016000"/>
            <a:ext cx="5968852" cy="334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319500" y="936600"/>
            <a:ext cx="2808000" cy="26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 différents types de visualisation :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Cartographie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66" name="Google Shape;366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900" y="902150"/>
            <a:ext cx="5829799" cy="37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title"/>
          </p:nvPr>
        </p:nvSpPr>
        <p:spPr>
          <a:xfrm>
            <a:off x="319500" y="936600"/>
            <a:ext cx="2808000" cy="26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 différents types de visualisation :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Visualisation scientifique</a:t>
            </a:r>
            <a:endParaRPr sz="2800"/>
          </a:p>
        </p:txBody>
      </p:sp>
      <p:sp>
        <p:nvSpPr>
          <p:cNvPr id="373" name="Google Shape;373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150" y="1126800"/>
            <a:ext cx="6629400" cy="28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2"/>
          <p:cNvSpPr txBox="1"/>
          <p:nvPr/>
        </p:nvSpPr>
        <p:spPr>
          <a:xfrm>
            <a:off x="3479774" y="3979525"/>
            <a:ext cx="5090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VisTrails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https://www.nsf.gov/discoveries/disc_images.jsp?cntn_id=114322&amp;org=NSF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Présentation du cours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Critique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Pourquoi visualiser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Qu’est ce que la visualisation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de données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graphiques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+ visualisation pipeline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Un classique</a:t>
            </a:r>
            <a:endParaRPr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/>
          <p:nvPr>
            <p:ph type="title"/>
          </p:nvPr>
        </p:nvSpPr>
        <p:spPr>
          <a:xfrm>
            <a:off x="319500" y="936600"/>
            <a:ext cx="2808000" cy="26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 différents types de visualisation :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Visualisation d’information</a:t>
            </a:r>
            <a:endParaRPr sz="2800"/>
          </a:p>
        </p:txBody>
      </p:sp>
      <p:sp>
        <p:nvSpPr>
          <p:cNvPr id="381" name="Google Shape;381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200" y="322975"/>
            <a:ext cx="6176250" cy="436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319500" y="936600"/>
            <a:ext cx="2808000" cy="26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 différents types de visualisation :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</a:t>
            </a:r>
            <a:br>
              <a:rPr lang="en" sz="2800"/>
            </a:br>
            <a:r>
              <a:rPr lang="en" sz="2800"/>
              <a:t>Analytics</a:t>
            </a:r>
            <a:endParaRPr sz="2800"/>
          </a:p>
        </p:txBody>
      </p:sp>
      <p:sp>
        <p:nvSpPr>
          <p:cNvPr id="388" name="Google Shape;388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625" y="865700"/>
            <a:ext cx="6116724" cy="38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4"/>
          <p:cNvSpPr txBox="1"/>
          <p:nvPr/>
        </p:nvSpPr>
        <p:spPr>
          <a:xfrm>
            <a:off x="3464350" y="4688750"/>
            <a:ext cx="62571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https://www.computer.org/csdl/trans/tg/preprint/07536610-abs.html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Définition</a:t>
            </a:r>
            <a:endParaRPr/>
          </a:p>
        </p:txBody>
      </p:sp>
      <p:sp>
        <p:nvSpPr>
          <p:cNvPr id="396" name="Google Shape;396;p5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Visualisation d’information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“L’utilisation de </a:t>
            </a:r>
            <a:br>
              <a:rPr i="1" lang="en"/>
            </a:br>
            <a:r>
              <a:rPr i="1" lang="en"/>
              <a:t>représentation visuelles, </a:t>
            </a:r>
            <a:br>
              <a:rPr i="1" lang="en"/>
            </a:br>
            <a:r>
              <a:rPr i="1" lang="en"/>
              <a:t>interactives et informatique </a:t>
            </a:r>
            <a:br>
              <a:rPr i="1" lang="en"/>
            </a:br>
            <a:r>
              <a:rPr i="1" lang="en"/>
              <a:t>de données abstraites </a:t>
            </a:r>
            <a:br>
              <a:rPr i="1" lang="en"/>
            </a:br>
            <a:r>
              <a:rPr i="1" lang="en"/>
              <a:t>pour amplifier la cognition</a:t>
            </a:r>
            <a:r>
              <a:rPr lang="en"/>
              <a:t>.” </a:t>
            </a:r>
            <a:br>
              <a:rPr lang="en"/>
            </a:br>
            <a:r>
              <a:rPr lang="en" sz="1400"/>
              <a:t>Card, Mackinlay, &amp; Shneiderman, 1999</a:t>
            </a:r>
            <a:endParaRPr sz="1400"/>
          </a:p>
        </p:txBody>
      </p:sp>
      <p:sp>
        <p:nvSpPr>
          <p:cNvPr id="397" name="Google Shape;397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original image" id="398" name="Google Shape;3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750" y="1733262"/>
            <a:ext cx="1853225" cy="24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404" name="Google Shape;404;p5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Présentation du cours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Pourquoi visualiser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Qu’est ce que la visualisation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de données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graphiques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+ visualisation pipeline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Un classique</a:t>
            </a:r>
            <a:endParaRPr/>
          </a:p>
        </p:txBody>
      </p:sp>
      <p:sp>
        <p:nvSpPr>
          <p:cNvPr id="405" name="Google Shape;405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données</a:t>
            </a:r>
            <a:endParaRPr/>
          </a:p>
        </p:txBody>
      </p:sp>
      <p:sp>
        <p:nvSpPr>
          <p:cNvPr id="411" name="Google Shape;411;p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À la base de toute visualisation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 bon designer de visualisation doit connaître 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 propriétés des 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 méta-données associées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 que les gens veulent tirer des données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de jeux de donnés</a:t>
            </a:r>
            <a:endParaRPr/>
          </a:p>
        </p:txBody>
      </p:sp>
      <p:sp>
        <p:nvSpPr>
          <p:cNvPr id="418" name="Google Shape;418;p5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58"/>
          <p:cNvPicPr preferRelativeResize="0"/>
          <p:nvPr/>
        </p:nvPicPr>
        <p:blipFill rotWithShape="1">
          <a:blip r:embed="rId3">
            <a:alphaModFix/>
          </a:blip>
          <a:srcRect b="7516" l="6123" r="4868" t="19078"/>
          <a:stretch/>
        </p:blipFill>
        <p:spPr>
          <a:xfrm>
            <a:off x="988625" y="1370675"/>
            <a:ext cx="8138353" cy="331807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8"/>
          <p:cNvSpPr txBox="1"/>
          <p:nvPr/>
        </p:nvSpPr>
        <p:spPr>
          <a:xfrm>
            <a:off x="5813575" y="3624050"/>
            <a:ext cx="32331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-&gt; Ce qu’on veut visualiser</a:t>
            </a:r>
            <a:endParaRPr i="1"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de données de base</a:t>
            </a:r>
            <a:endParaRPr/>
          </a:p>
        </p:txBody>
      </p:sp>
      <p:sp>
        <p:nvSpPr>
          <p:cNvPr id="427" name="Google Shape;427;p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Unités fondamentales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Constituent les jeux de donnés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/ élément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Attribut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Grille</a:t>
            </a:r>
            <a:endParaRPr/>
          </a:p>
        </p:txBody>
      </p:sp>
      <p:sp>
        <p:nvSpPr>
          <p:cNvPr id="428" name="Google Shape;428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type="title"/>
          </p:nvPr>
        </p:nvSpPr>
        <p:spPr>
          <a:xfrm>
            <a:off x="319500" y="936600"/>
            <a:ext cx="2936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 item (élément)/attribut</a:t>
            </a:r>
            <a:endParaRPr/>
          </a:p>
        </p:txBody>
      </p:sp>
      <p:sp>
        <p:nvSpPr>
          <p:cNvPr id="434" name="Google Shape;434;p60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6" name="Google Shape;4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501" y="824050"/>
            <a:ext cx="5173702" cy="38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Élément et attribut</a:t>
            </a:r>
            <a:endParaRPr/>
          </a:p>
        </p:txBody>
      </p:sp>
      <p:sp>
        <p:nvSpPr>
          <p:cNvPr id="442" name="Google Shape;442;p6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Élément 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Entité individuelle, discrète.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Ex: un patient, une voiture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Attribut 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Propriété mesurée ou observée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Ex: taille, pression sanguine (patient), vitesse (voiture) </a:t>
            </a:r>
            <a:endParaRPr/>
          </a:p>
        </p:txBody>
      </p:sp>
      <p:sp>
        <p:nvSpPr>
          <p:cNvPr id="443" name="Google Shape;443;p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Lien, Position et Grille</a:t>
            </a:r>
            <a:endParaRPr/>
          </a:p>
        </p:txBody>
      </p:sp>
      <p:sp>
        <p:nvSpPr>
          <p:cNvPr id="449" name="Google Shape;449;p62"/>
          <p:cNvSpPr txBox="1"/>
          <p:nvPr>
            <p:ph idx="1" type="body"/>
          </p:nvPr>
        </p:nvSpPr>
        <p:spPr>
          <a:xfrm>
            <a:off x="2410100" y="1406200"/>
            <a:ext cx="6321600" cy="31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 entre deux éléments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 : “amitié sur Facebook”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Données spatiales (en 2D ou 3D)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 : latitude/longitude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Stratégie d'échantillonnage pour données continues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Ex: positions de stations météo </a:t>
            </a:r>
            <a:endParaRPr/>
          </a:p>
        </p:txBody>
      </p:sp>
      <p:sp>
        <p:nvSpPr>
          <p:cNvPr id="450" name="Google Shape;450;p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Critique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Exercice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Analyse critique d’une visualisation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binome</a:t>
            </a:r>
            <a:br>
              <a:rPr lang="en"/>
            </a:br>
            <a:r>
              <a:rPr lang="en"/>
              <a:t>10 minutes</a:t>
            </a:r>
            <a:br>
              <a:rPr lang="en"/>
            </a:br>
            <a:r>
              <a:rPr lang="en"/>
              <a:t>5 questions</a:t>
            </a:r>
            <a:endParaRPr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6" name="Google Shape;456;p63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Exercice 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https://goo.gl/5bPs9s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Trouver à quoi correspond 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 item / un élément / </a:t>
            </a:r>
            <a:br>
              <a:rPr lang="en"/>
            </a:br>
            <a:r>
              <a:rPr lang="en"/>
              <a:t>une variable (indépendante)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 attribut / une dimension / </a:t>
            </a:r>
            <a:br>
              <a:rPr lang="en"/>
            </a:br>
            <a:r>
              <a:rPr lang="en"/>
              <a:t>une variable (dépendante) / </a:t>
            </a:r>
            <a:br>
              <a:rPr lang="en"/>
            </a:br>
            <a:r>
              <a:rPr lang="en"/>
              <a:t>une feature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Les clés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 est définie la sémantique de la table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51" y="1392775"/>
            <a:ext cx="4266503" cy="235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d’échelles</a:t>
            </a:r>
            <a:endParaRPr/>
          </a:p>
        </p:txBody>
      </p:sp>
      <p:sp>
        <p:nvSpPr>
          <p:cNvPr id="464" name="Google Shape;464;p64"/>
          <p:cNvSpPr txBox="1"/>
          <p:nvPr>
            <p:ph idx="1" type="body"/>
          </p:nvPr>
        </p:nvSpPr>
        <p:spPr>
          <a:xfrm>
            <a:off x="2410100" y="1211350"/>
            <a:ext cx="67338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Nominale (catégoriel)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Fruits: pommes, oranges, ...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Ordinale (ordonné)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Qualité d’un frigo: A+, A++, A+++ …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Peut être compté et ordonné mais pas mesuré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Intervalle (zéro arbitraire)			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Dates, longitude, latitude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Ratio (zero fixé)				      	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 zéro a un sens (rien)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Mesure physique : poid, longueur, ...</a:t>
            </a:r>
            <a:endParaRPr sz="1400"/>
          </a:p>
        </p:txBody>
      </p:sp>
      <p:sp>
        <p:nvSpPr>
          <p:cNvPr id="465" name="Google Shape;465;p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d’échelles</a:t>
            </a:r>
            <a:endParaRPr/>
          </a:p>
        </p:txBody>
      </p:sp>
      <p:sp>
        <p:nvSpPr>
          <p:cNvPr id="471" name="Google Shape;471;p65"/>
          <p:cNvSpPr txBox="1"/>
          <p:nvPr>
            <p:ph idx="1" type="body"/>
          </p:nvPr>
        </p:nvSpPr>
        <p:spPr>
          <a:xfrm>
            <a:off x="2410100" y="1331450"/>
            <a:ext cx="6733800" cy="3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Nominale (catégoriel)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Opérations : =, ≠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Ordinale (ordonné)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Opérations : =, ≠, &gt;, &lt;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Intervalle (zéro arbitraire)			</a:t>
            </a:r>
            <a:r>
              <a:rPr lang="en" sz="1400"/>
              <a:t>ex : [1989 – 1999] + [ 2002 – 2012]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Opérations : =, ≠, &gt;, &lt;, +, −  	      	</a:t>
            </a:r>
            <a:r>
              <a:rPr lang="en" sz="1400"/>
              <a:t>peut mesurer les distances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Ratio (zero fixé)				      	</a:t>
            </a:r>
            <a:r>
              <a:rPr lang="en" sz="1400"/>
              <a:t>ex : 10kg / 5kg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Opérations: =, ≠, &gt;, &lt;, +, −, ×, ÷  	</a:t>
            </a:r>
            <a:r>
              <a:rPr lang="en" sz="1400"/>
              <a:t>peut mesurer les proportions</a:t>
            </a:r>
            <a:endParaRPr sz="1400"/>
          </a:p>
        </p:txBody>
      </p:sp>
      <p:sp>
        <p:nvSpPr>
          <p:cNvPr id="472" name="Google Shape;472;p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8" name="Google Shape;478;p66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Exercice 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https://goo.gl/5bPs9s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Trouver un type de données 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Nominal / Catégoriel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Ordinal / Ordonné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Interval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Ratio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51" y="1392775"/>
            <a:ext cx="4266503" cy="235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Modèle de données vs. conceptuel</a:t>
            </a:r>
            <a:endParaRPr sz="2800"/>
          </a:p>
        </p:txBody>
      </p:sp>
      <p:sp>
        <p:nvSpPr>
          <p:cNvPr id="486" name="Google Shape;486;p6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Modèle de données (description bas niveau)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Flottants : 32.5, 54.0, -17</a:t>
            </a:r>
            <a:r>
              <a:rPr lang="en"/>
              <a:t>.</a:t>
            </a: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Modèle conceptuel (construction mentale)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Température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Type de 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Valeur continue avec 1 chiffre significatif	(Quantitatif)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Chaud - tiède - froid - glacé	 			(Ordinal)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Brulé / pas brulé						(Nominal)</a:t>
            </a:r>
            <a:endParaRPr/>
          </a:p>
        </p:txBody>
      </p:sp>
      <p:sp>
        <p:nvSpPr>
          <p:cNvPr id="487" name="Google Shape;487;p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8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493" name="Google Shape;493;p6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Présentation du cours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Pourquoi visualiser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Qu’est ce que la visualisation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de données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Variables graphiques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+ visualisation pipeline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Un classique</a:t>
            </a:r>
            <a:endParaRPr/>
          </a:p>
        </p:txBody>
      </p:sp>
      <p:sp>
        <p:nvSpPr>
          <p:cNvPr id="494" name="Google Shape;494;p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variables de Jacques Bertin</a:t>
            </a:r>
            <a:endParaRPr/>
          </a:p>
        </p:txBody>
      </p:sp>
      <p:sp>
        <p:nvSpPr>
          <p:cNvPr id="500" name="Google Shape;500;p6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Cartographe français, </a:t>
            </a:r>
            <a:br>
              <a:rPr lang="en"/>
            </a:br>
            <a:r>
              <a:rPr lang="en"/>
              <a:t>auteur de la sémiologie graphique</a:t>
            </a:r>
            <a:endParaRPr/>
          </a:p>
        </p:txBody>
      </p:sp>
      <p:sp>
        <p:nvSpPr>
          <p:cNvPr id="501" name="Google Shape;501;p6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750" y="738188"/>
            <a:ext cx="428625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original image" id="503" name="Google Shape;50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13" y="2391788"/>
            <a:ext cx="1590775" cy="14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Marques simples</a:t>
            </a:r>
            <a:endParaRPr/>
          </a:p>
        </p:txBody>
      </p:sp>
      <p:sp>
        <p:nvSpPr>
          <p:cNvPr id="509" name="Google Shape;509;p7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39" y="1595775"/>
            <a:ext cx="6341326" cy="13603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0"/>
          <p:cNvSpPr txBox="1"/>
          <p:nvPr>
            <p:ph idx="1" type="body"/>
          </p:nvPr>
        </p:nvSpPr>
        <p:spPr>
          <a:xfrm>
            <a:off x="6317300" y="632800"/>
            <a:ext cx="27294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Munzner, </a:t>
            </a:r>
            <a:r>
              <a:rPr lang="en" sz="1200"/>
              <a:t>2014, </a:t>
            </a:r>
            <a:br>
              <a:rPr lang="en" sz="1200"/>
            </a:br>
            <a:r>
              <a:rPr i="1" lang="en" sz="1200"/>
              <a:t>Visualization Analysis and Design</a:t>
            </a:r>
            <a:r>
              <a:rPr lang="en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Canaux visuels</a:t>
            </a:r>
            <a:endParaRPr/>
          </a:p>
        </p:txBody>
      </p:sp>
      <p:sp>
        <p:nvSpPr>
          <p:cNvPr id="518" name="Google Shape;518;p7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336137"/>
            <a:ext cx="4760451" cy="33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1"/>
          <p:cNvSpPr txBox="1"/>
          <p:nvPr>
            <p:ph idx="1" type="body"/>
          </p:nvPr>
        </p:nvSpPr>
        <p:spPr>
          <a:xfrm>
            <a:off x="6317300" y="632800"/>
            <a:ext cx="27294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Munzner, </a:t>
            </a:r>
            <a:r>
              <a:rPr lang="en" sz="1200"/>
              <a:t>2014, </a:t>
            </a:r>
            <a:br>
              <a:rPr lang="en" sz="1200"/>
            </a:br>
            <a:r>
              <a:rPr i="1" lang="en" sz="1200"/>
              <a:t>Visualization Analysis and Design</a:t>
            </a:r>
            <a:r>
              <a:rPr lang="en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2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527" name="Google Shape;527;p7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Présentation du cours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Pourquoi visualiser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Qu’est ce que la visualisation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de données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graphiques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+ visualisation pipeline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Un classique</a:t>
            </a:r>
            <a:endParaRPr/>
          </a:p>
        </p:txBody>
      </p:sp>
      <p:sp>
        <p:nvSpPr>
          <p:cNvPr id="528" name="Google Shape;528;p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350425" y="575950"/>
            <a:ext cx="5371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Critique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-53025" y="1337700"/>
            <a:ext cx="3199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À qui s’adresse la visualisation ?</a:t>
            </a:r>
            <a:br>
              <a:rPr lang="en" sz="1400"/>
            </a:br>
            <a:r>
              <a:rPr lang="en" sz="1400"/>
              <a:t>-&gt; 1 proposition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À quelle question la visualisation permet elle de répondre ? </a:t>
            </a:r>
            <a:br>
              <a:rPr lang="en" sz="1400"/>
            </a:br>
            <a:r>
              <a:rPr lang="en" sz="1400"/>
              <a:t>-&gt; 1 proposition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Pourquoi (n’)aimez vous (pas) cette visualisation ?</a:t>
            </a:r>
            <a:br>
              <a:rPr lang="en" sz="1400"/>
            </a:br>
            <a:r>
              <a:rPr lang="en" sz="1400"/>
              <a:t>-&gt; 2 raisons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Quelles améliorations apporter ? -&gt; 3 propositions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12464" l="0" r="0" t="0"/>
          <a:stretch/>
        </p:blipFill>
        <p:spPr>
          <a:xfrm>
            <a:off x="3350425" y="1353713"/>
            <a:ext cx="4919324" cy="29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534" name="Google Shape;534;p7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 travail de base consiste à mapper des </a:t>
            </a:r>
            <a:br>
              <a:rPr lang="en"/>
            </a:br>
            <a:r>
              <a:rPr lang="en"/>
              <a:t>données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/>
              <a:t> des marques graphiques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propriétés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Ensuite r</a:t>
            </a:r>
            <a:r>
              <a:rPr lang="en"/>
              <a:t>ajouter de l’interaction pour </a:t>
            </a:r>
            <a:br>
              <a:rPr lang="en"/>
            </a:br>
            <a:r>
              <a:rPr lang="en"/>
              <a:t>naviguer dans et manipuler les données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Question: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Quels mapping choisir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Quelles marques pour quelles données ?</a:t>
            </a:r>
            <a:endParaRPr/>
          </a:p>
        </p:txBody>
      </p:sp>
      <p:sp>
        <p:nvSpPr>
          <p:cNvPr id="535" name="Google Shape;535;p7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Efficacité de la perception humaine</a:t>
            </a:r>
            <a:endParaRPr/>
          </a:p>
        </p:txBody>
      </p:sp>
      <p:sp>
        <p:nvSpPr>
          <p:cNvPr id="541" name="Google Shape;541;p74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224" y="207688"/>
            <a:ext cx="4244775" cy="472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5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Efficacité </a:t>
            </a:r>
            <a:br>
              <a:rPr lang="en"/>
            </a:br>
            <a:r>
              <a:rPr lang="en"/>
              <a:t>des canaux</a:t>
            </a:r>
            <a:endParaRPr/>
          </a:p>
        </p:txBody>
      </p:sp>
      <p:sp>
        <p:nvSpPr>
          <p:cNvPr id="549" name="Google Shape;549;p75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000"/>
              <a:t>Munzner, </a:t>
            </a:r>
            <a:r>
              <a:rPr lang="en" sz="1000"/>
              <a:t>2014, </a:t>
            </a:r>
            <a:br>
              <a:rPr lang="en" sz="1000"/>
            </a:br>
            <a:r>
              <a:rPr i="1" lang="en" sz="1000"/>
              <a:t>Visualization Analysis and Design</a:t>
            </a:r>
            <a:r>
              <a:rPr lang="en" sz="1000"/>
              <a:t>.</a:t>
            </a:r>
            <a:endParaRPr sz="1000"/>
          </a:p>
        </p:txBody>
      </p:sp>
      <p:sp>
        <p:nvSpPr>
          <p:cNvPr id="550" name="Google Shape;550;p7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Google Shape;551;p75"/>
          <p:cNvPicPr preferRelativeResize="0"/>
          <p:nvPr/>
        </p:nvPicPr>
        <p:blipFill rotWithShape="1">
          <a:blip r:embed="rId3">
            <a:alphaModFix/>
          </a:blip>
          <a:srcRect b="0" l="0" r="46323" t="0"/>
          <a:stretch/>
        </p:blipFill>
        <p:spPr>
          <a:xfrm>
            <a:off x="3175925" y="936600"/>
            <a:ext cx="3203527" cy="381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5"/>
          <p:cNvPicPr preferRelativeResize="0"/>
          <p:nvPr/>
        </p:nvPicPr>
        <p:blipFill rotWithShape="1">
          <a:blip r:embed="rId3">
            <a:alphaModFix/>
          </a:blip>
          <a:srcRect b="0" l="53677" r="0" t="0"/>
          <a:stretch/>
        </p:blipFill>
        <p:spPr>
          <a:xfrm>
            <a:off x="6379449" y="936600"/>
            <a:ext cx="2764551" cy="38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Taux d’erreurs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 canaux</a:t>
            </a:r>
            <a:endParaRPr/>
          </a:p>
        </p:txBody>
      </p:sp>
      <p:sp>
        <p:nvSpPr>
          <p:cNvPr id="558" name="Google Shape;558;p76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Cleveland et McGill, 84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Heer et Bostock, 10</a:t>
            </a:r>
            <a:endParaRPr sz="1000"/>
          </a:p>
        </p:txBody>
      </p:sp>
      <p:sp>
        <p:nvSpPr>
          <p:cNvPr id="559" name="Google Shape;559;p7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0" name="Google Shape;560;p76"/>
          <p:cNvPicPr preferRelativeResize="0"/>
          <p:nvPr/>
        </p:nvPicPr>
        <p:blipFill rotWithShape="1">
          <a:blip r:embed="rId3">
            <a:alphaModFix/>
          </a:blip>
          <a:srcRect b="0" l="2780" r="0" t="0"/>
          <a:stretch/>
        </p:blipFill>
        <p:spPr>
          <a:xfrm>
            <a:off x="3216900" y="196825"/>
            <a:ext cx="5567725" cy="474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" name="Google Shape;571;p78"/>
          <p:cNvCxnSpPr/>
          <p:nvPr/>
        </p:nvCxnSpPr>
        <p:spPr>
          <a:xfrm>
            <a:off x="3020025" y="1866950"/>
            <a:ext cx="2170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78"/>
          <p:cNvCxnSpPr>
            <a:stCxn id="573" idx="3"/>
          </p:cNvCxnSpPr>
          <p:nvPr/>
        </p:nvCxnSpPr>
        <p:spPr>
          <a:xfrm>
            <a:off x="2087113" y="532225"/>
            <a:ext cx="4198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4" name="Google Shape;574;p78"/>
          <p:cNvPicPr preferRelativeResize="0"/>
          <p:nvPr/>
        </p:nvPicPr>
        <p:blipFill rotWithShape="1">
          <a:blip r:embed="rId3">
            <a:alphaModFix/>
          </a:blip>
          <a:srcRect b="0" l="5069" r="0" t="0"/>
          <a:stretch/>
        </p:blipFill>
        <p:spPr>
          <a:xfrm>
            <a:off x="2190250" y="53650"/>
            <a:ext cx="1347725" cy="49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8"/>
          <p:cNvPicPr preferRelativeResize="0"/>
          <p:nvPr/>
        </p:nvPicPr>
        <p:blipFill rotWithShape="1">
          <a:blip r:embed="rId4">
            <a:alphaModFix/>
          </a:blip>
          <a:srcRect b="1747" l="8901" r="8909" t="2787"/>
          <a:stretch/>
        </p:blipFill>
        <p:spPr>
          <a:xfrm>
            <a:off x="4856250" y="71713"/>
            <a:ext cx="1244775" cy="49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78"/>
          <p:cNvSpPr/>
          <p:nvPr/>
        </p:nvSpPr>
        <p:spPr>
          <a:xfrm>
            <a:off x="7202813" y="1350150"/>
            <a:ext cx="1676400" cy="4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Présentation visuelle</a:t>
            </a:r>
            <a:endParaRPr b="1"/>
          </a:p>
        </p:txBody>
      </p:sp>
      <p:sp>
        <p:nvSpPr>
          <p:cNvPr id="578" name="Google Shape;578;p78"/>
          <p:cNvSpPr/>
          <p:nvPr/>
        </p:nvSpPr>
        <p:spPr>
          <a:xfrm>
            <a:off x="7202713" y="2277938"/>
            <a:ext cx="1676400" cy="70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Forme visuelle abstraite</a:t>
            </a:r>
            <a:endParaRPr b="1"/>
          </a:p>
        </p:txBody>
      </p:sp>
      <p:sp>
        <p:nvSpPr>
          <p:cNvPr id="579" name="Google Shape;579;p78"/>
          <p:cNvSpPr/>
          <p:nvPr/>
        </p:nvSpPr>
        <p:spPr>
          <a:xfrm>
            <a:off x="7202713" y="3314925"/>
            <a:ext cx="1676400" cy="70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Données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Transformées</a:t>
            </a:r>
            <a:endParaRPr b="1"/>
          </a:p>
        </p:txBody>
      </p:sp>
      <p:sp>
        <p:nvSpPr>
          <p:cNvPr id="580" name="Google Shape;580;p78"/>
          <p:cNvSpPr/>
          <p:nvPr/>
        </p:nvSpPr>
        <p:spPr>
          <a:xfrm>
            <a:off x="7202713" y="4267175"/>
            <a:ext cx="1676400" cy="4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Données Brutes</a:t>
            </a:r>
            <a:endParaRPr b="1"/>
          </a:p>
        </p:txBody>
      </p:sp>
      <p:sp>
        <p:nvSpPr>
          <p:cNvPr id="581" name="Google Shape;581;p78"/>
          <p:cNvSpPr txBox="1"/>
          <p:nvPr/>
        </p:nvSpPr>
        <p:spPr>
          <a:xfrm>
            <a:off x="5995513" y="1866938"/>
            <a:ext cx="1248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Mapping de présentation</a:t>
            </a:r>
            <a:endParaRPr i="1" sz="1200"/>
          </a:p>
        </p:txBody>
      </p:sp>
      <p:sp>
        <p:nvSpPr>
          <p:cNvPr id="582" name="Google Shape;582;p78"/>
          <p:cNvSpPr txBox="1"/>
          <p:nvPr/>
        </p:nvSpPr>
        <p:spPr>
          <a:xfrm>
            <a:off x="5931988" y="2886225"/>
            <a:ext cx="1757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Mapping visuel</a:t>
            </a:r>
            <a:endParaRPr i="1" sz="1200"/>
          </a:p>
        </p:txBody>
      </p:sp>
      <p:sp>
        <p:nvSpPr>
          <p:cNvPr id="583" name="Google Shape;583;p78"/>
          <p:cNvSpPr txBox="1"/>
          <p:nvPr/>
        </p:nvSpPr>
        <p:spPr>
          <a:xfrm>
            <a:off x="5995513" y="3833600"/>
            <a:ext cx="1757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Transformation</a:t>
            </a:r>
            <a:endParaRPr i="1" sz="1200"/>
          </a:p>
        </p:txBody>
      </p:sp>
      <p:sp>
        <p:nvSpPr>
          <p:cNvPr id="584" name="Google Shape;584;p78"/>
          <p:cNvSpPr/>
          <p:nvPr/>
        </p:nvSpPr>
        <p:spPr>
          <a:xfrm>
            <a:off x="7202813" y="324075"/>
            <a:ext cx="1676400" cy="495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Présentation physique</a:t>
            </a:r>
            <a:endParaRPr b="1"/>
          </a:p>
        </p:txBody>
      </p:sp>
      <p:sp>
        <p:nvSpPr>
          <p:cNvPr id="573" name="Google Shape;573;p78"/>
          <p:cNvSpPr/>
          <p:nvPr/>
        </p:nvSpPr>
        <p:spPr>
          <a:xfrm>
            <a:off x="410713" y="284575"/>
            <a:ext cx="167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Perception</a:t>
            </a:r>
            <a:endParaRPr b="1"/>
          </a:p>
        </p:txBody>
      </p:sp>
      <p:sp>
        <p:nvSpPr>
          <p:cNvPr id="585" name="Google Shape;585;p78"/>
          <p:cNvSpPr/>
          <p:nvPr/>
        </p:nvSpPr>
        <p:spPr>
          <a:xfrm>
            <a:off x="410713" y="1491725"/>
            <a:ext cx="167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Modèle mental visuel</a:t>
            </a:r>
            <a:endParaRPr b="1"/>
          </a:p>
        </p:txBody>
      </p:sp>
      <p:sp>
        <p:nvSpPr>
          <p:cNvPr id="586" name="Google Shape;586;p78"/>
          <p:cNvSpPr txBox="1"/>
          <p:nvPr/>
        </p:nvSpPr>
        <p:spPr>
          <a:xfrm>
            <a:off x="1145100" y="921450"/>
            <a:ext cx="1248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Integration</a:t>
            </a:r>
            <a:endParaRPr i="1" sz="1200"/>
          </a:p>
        </p:txBody>
      </p:sp>
      <p:sp>
        <p:nvSpPr>
          <p:cNvPr id="587" name="Google Shape;587;p78"/>
          <p:cNvSpPr txBox="1"/>
          <p:nvPr/>
        </p:nvSpPr>
        <p:spPr>
          <a:xfrm>
            <a:off x="5843113" y="921450"/>
            <a:ext cx="1248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Rendu</a:t>
            </a:r>
            <a:endParaRPr i="1" sz="1200"/>
          </a:p>
        </p:txBody>
      </p:sp>
      <p:sp>
        <p:nvSpPr>
          <p:cNvPr id="588" name="Google Shape;588;p78"/>
          <p:cNvSpPr txBox="1"/>
          <p:nvPr/>
        </p:nvSpPr>
        <p:spPr>
          <a:xfrm>
            <a:off x="3573113" y="594275"/>
            <a:ext cx="1248000" cy="428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Transformation perceptuelle</a:t>
            </a:r>
            <a:endParaRPr i="1" sz="1200"/>
          </a:p>
        </p:txBody>
      </p:sp>
      <p:sp>
        <p:nvSpPr>
          <p:cNvPr id="589" name="Google Shape;589;p78"/>
          <p:cNvSpPr/>
          <p:nvPr/>
        </p:nvSpPr>
        <p:spPr>
          <a:xfrm>
            <a:off x="410713" y="4262300"/>
            <a:ext cx="167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Information</a:t>
            </a:r>
            <a:endParaRPr b="1"/>
          </a:p>
        </p:txBody>
      </p:sp>
      <p:sp>
        <p:nvSpPr>
          <p:cNvPr id="590" name="Google Shape;590;p78"/>
          <p:cNvSpPr txBox="1"/>
          <p:nvPr/>
        </p:nvSpPr>
        <p:spPr>
          <a:xfrm>
            <a:off x="1045350" y="2336238"/>
            <a:ext cx="1447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Décodage + découverte</a:t>
            </a:r>
            <a:endParaRPr i="1" sz="1200"/>
          </a:p>
        </p:txBody>
      </p:sp>
      <p:sp>
        <p:nvSpPr>
          <p:cNvPr id="591" name="Google Shape;591;p78"/>
          <p:cNvSpPr txBox="1"/>
          <p:nvPr/>
        </p:nvSpPr>
        <p:spPr>
          <a:xfrm>
            <a:off x="3573113" y="1926950"/>
            <a:ext cx="1248000" cy="308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Action</a:t>
            </a:r>
            <a:endParaRPr i="1" sz="1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9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597" name="Google Shape;597;p7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Présentation du cours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Pourquoi visualiser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Qu’est ce que la visualisation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de données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graphiques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+ visualisation pipeline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Un classique</a:t>
            </a:r>
            <a:endParaRPr/>
          </a:p>
        </p:txBody>
      </p:sp>
      <p:sp>
        <p:nvSpPr>
          <p:cNvPr id="598" name="Google Shape;598;p7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0"/>
          <p:cNvSpPr txBox="1"/>
          <p:nvPr>
            <p:ph idx="4294967295"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classique</a:t>
            </a:r>
            <a:endParaRPr/>
          </a:p>
        </p:txBody>
      </p:sp>
      <p:sp>
        <p:nvSpPr>
          <p:cNvPr id="604" name="Google Shape;604;p80"/>
          <p:cNvSpPr txBox="1"/>
          <p:nvPr>
            <p:ph idx="1" type="body"/>
          </p:nvPr>
        </p:nvSpPr>
        <p:spPr>
          <a:xfrm>
            <a:off x="283125" y="4371350"/>
            <a:ext cx="8607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Joseph Minard 1869 : Perte Napoléonienne de la campagne </a:t>
            </a:r>
            <a:r>
              <a:rPr lang="en" sz="1600"/>
              <a:t>de Russie ( diagramme de Sankey)</a:t>
            </a:r>
            <a:endParaRPr sz="1600"/>
          </a:p>
        </p:txBody>
      </p:sp>
      <p:sp>
        <p:nvSpPr>
          <p:cNvPr id="605" name="Google Shape;605;p8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original image" id="606" name="Google Shape;6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35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BILAN</a:t>
            </a:r>
            <a:endParaRPr/>
          </a:p>
        </p:txBody>
      </p:sp>
      <p:sp>
        <p:nvSpPr>
          <p:cNvPr id="612" name="Google Shape;612;p8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Bilan</a:t>
            </a:r>
            <a:endParaRPr/>
          </a:p>
        </p:txBody>
      </p:sp>
      <p:sp>
        <p:nvSpPr>
          <p:cNvPr id="618" name="Google Shape;618;p8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619" name="Google Shape;619;p8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Présentation du cours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Pourquoi visualiser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Qu’est ce que la visualisation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de données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graphiques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+ visualisation pipeline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2343" l="2448" r="0" t="0"/>
          <a:stretch/>
        </p:blipFill>
        <p:spPr>
          <a:xfrm>
            <a:off x="2410100" y="480400"/>
            <a:ext cx="5984951" cy="4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</a:t>
            </a:r>
            <a:endParaRPr/>
          </a:p>
        </p:txBody>
      </p:sp>
      <p:sp>
        <p:nvSpPr>
          <p:cNvPr id="625" name="Google Shape;625;p8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Exercice Tableau</a:t>
            </a:r>
            <a:endParaRPr/>
          </a:p>
        </p:txBody>
      </p:sp>
      <p:sp>
        <p:nvSpPr>
          <p:cNvPr id="631" name="Google Shape;631;p8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Visualiser avec Tableau les résultats </a:t>
            </a:r>
            <a:br>
              <a:rPr lang="en"/>
            </a:br>
            <a:r>
              <a:rPr lang="en"/>
              <a:t>des élections présidentielles américaines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https://lyondataviz.github.io/teaching/lyon1-m2/2023/tp1.html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32" name="Google Shape;632;p8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 vs. measures</a:t>
            </a:r>
            <a:endParaRPr/>
          </a:p>
        </p:txBody>
      </p:sp>
      <p:sp>
        <p:nvSpPr>
          <p:cNvPr id="638" name="Google Shape;638;p8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Dimensions: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Discrete variables describing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Dates, categories of values (independent vars)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Measures: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values that can be aggregated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Numbers to be analyzed (dependent vars)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Aggregate as sum, count, average, std. deviation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8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12234"/>
          <a:stretch/>
        </p:blipFill>
        <p:spPr>
          <a:xfrm>
            <a:off x="0" y="0"/>
            <a:ext cx="9143996" cy="5015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3270925" y="4421212"/>
            <a:ext cx="6165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Opinion | This Election Map Will Be Everywhere. Don’t Let It Fool You.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 title="electoral-ma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100" y="517125"/>
            <a:ext cx="6321600" cy="398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